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oboto Serif"/>
      <p:regular r:id="rId62"/>
      <p:bold r:id="rId63"/>
      <p:italic r:id="rId64"/>
      <p:boldItalic r:id="rId65"/>
    </p:embeddedFont>
    <p:embeddedFont>
      <p:font typeface="Comfortaa Light"/>
      <p:regular r:id="rId66"/>
      <p:bold r:id="rId67"/>
    </p:embeddedFont>
    <p:embeddedFont>
      <p:font typeface="Roboto Serif Light"/>
      <p:regular r:id="rId68"/>
      <p:bold r:id="rId69"/>
      <p:italic r:id="rId70"/>
      <p:boldItalic r:id="rId71"/>
    </p:embeddedFont>
    <p:embeddedFont>
      <p:font typeface="Lexend"/>
      <p:regular r:id="rId72"/>
      <p:bold r:id="rId73"/>
    </p:embeddedFont>
    <p:embeddedFont>
      <p:font typeface="Comfortaa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6" roundtripDataSignature="AMtx7mgqKzmetrKT+IzvehKroPMOT6e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exend-bold.fntdata"/><Relationship Id="rId72" Type="http://schemas.openxmlformats.org/officeDocument/2006/relationships/font" Target="fonts/Lexend-regular.fntdata"/><Relationship Id="rId31" Type="http://schemas.openxmlformats.org/officeDocument/2006/relationships/slide" Target="slides/slide26.xml"/><Relationship Id="rId75" Type="http://schemas.openxmlformats.org/officeDocument/2006/relationships/font" Target="fonts/Comfortaa-bold.fntdata"/><Relationship Id="rId30" Type="http://schemas.openxmlformats.org/officeDocument/2006/relationships/slide" Target="slides/slide25.xml"/><Relationship Id="rId74" Type="http://schemas.openxmlformats.org/officeDocument/2006/relationships/font" Target="fonts/Comfortaa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SerifLight-boldItalic.fntdata"/><Relationship Id="rId70" Type="http://schemas.openxmlformats.org/officeDocument/2006/relationships/font" Target="fonts/RobotoSerif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Serif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Serif-italic.fntdata"/><Relationship Id="rId63" Type="http://schemas.openxmlformats.org/officeDocument/2006/relationships/font" Target="fonts/RobotoSerif-bold.fntdata"/><Relationship Id="rId22" Type="http://schemas.openxmlformats.org/officeDocument/2006/relationships/slide" Target="slides/slide17.xml"/><Relationship Id="rId66" Type="http://schemas.openxmlformats.org/officeDocument/2006/relationships/font" Target="fonts/ComfortaaLigh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Serif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SerifLight-regular.fntdata"/><Relationship Id="rId23" Type="http://schemas.openxmlformats.org/officeDocument/2006/relationships/slide" Target="slides/slide18.xml"/><Relationship Id="rId67" Type="http://schemas.openxmlformats.org/officeDocument/2006/relationships/font" Target="fonts/ComfortaaLigh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Serif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35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Relationship Id="rId4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3763500" y="-114900"/>
            <a:ext cx="5480700" cy="537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500" y="352750"/>
            <a:ext cx="3458700" cy="413046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1058925" y="57275"/>
            <a:ext cx="4121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000000"/>
                </a:solidFill>
                <a:latin typeface="Roboto Serif Light"/>
                <a:ea typeface="Roboto Serif Light"/>
                <a:cs typeface="Roboto Serif Light"/>
                <a:sym typeface="Roboto Serif Light"/>
              </a:rPr>
              <a:t>Sigma</a:t>
            </a:r>
            <a:endParaRPr b="0" i="0" sz="3500" u="none" cap="none" strike="noStrike">
              <a:solidFill>
                <a:srgbClr val="000000"/>
              </a:solidFill>
              <a:latin typeface="Roboto Serif Light"/>
              <a:ea typeface="Roboto Serif Light"/>
              <a:cs typeface="Roboto Serif Light"/>
              <a:sym typeface="Roboto Serif Ligh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0" y="1559750"/>
            <a:ext cx="37635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0200"/>
            <a:ext cx="6446600" cy="45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4675" y="174750"/>
            <a:ext cx="7104324" cy="24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/>
        </p:nvSpPr>
        <p:spPr>
          <a:xfrm>
            <a:off x="2511450" y="42950"/>
            <a:ext cx="4121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James Montemagno</a:t>
            </a:r>
            <a:endParaRPr b="0" i="0" sz="33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36000" y="1574100"/>
            <a:ext cx="745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Past Developer at Microsoft ( Creators of Xamarin and Visual studio)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Shows working examples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Explains in depth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00" y="2383775"/>
            <a:ext cx="4987000" cy="27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025" y="304800"/>
            <a:ext cx="1960693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2968" y="1876650"/>
            <a:ext cx="6189480" cy="312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2511450" y="42950"/>
            <a:ext cx="412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W3 Schools</a:t>
            </a:r>
            <a:endParaRPr b="0" i="0" sz="33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0" y="894400"/>
            <a:ext cx="745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use and learn from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Shows working and interactive examples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 Explanations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Trusted by our school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925" y="2475600"/>
            <a:ext cx="6815077" cy="26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/>
        </p:nvSpPr>
        <p:spPr>
          <a:xfrm>
            <a:off x="1710000" y="2125350"/>
            <a:ext cx="572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Sigma</a:t>
            </a:r>
            <a:endParaRPr b="0" i="0" sz="4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/>
        </p:nvSpPr>
        <p:spPr>
          <a:xfrm>
            <a:off x="171725" y="107325"/>
            <a:ext cx="41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an app works.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/>
        </p:nvSpPr>
        <p:spPr>
          <a:xfrm>
            <a:off x="171725" y="107325"/>
            <a:ext cx="41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an app works.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0" y="978300"/>
            <a:ext cx="2906825" cy="2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947538" y="4135525"/>
            <a:ext cx="100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10731" l="0" r="0" t="13262"/>
          <a:stretch/>
        </p:blipFill>
        <p:spPr>
          <a:xfrm>
            <a:off x="3608100" y="393525"/>
            <a:ext cx="2175350" cy="36776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16"/>
          <p:cNvSpPr txBox="1"/>
          <p:nvPr/>
        </p:nvSpPr>
        <p:spPr>
          <a:xfrm>
            <a:off x="4023125" y="4135525"/>
            <a:ext cx="154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2692400" y="2835500"/>
            <a:ext cx="7728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/>
        </p:nvSpPr>
        <p:spPr>
          <a:xfrm>
            <a:off x="171725" y="107325"/>
            <a:ext cx="41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an app works.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0" y="978300"/>
            <a:ext cx="2906825" cy="2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947538" y="4135525"/>
            <a:ext cx="100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926350" y="2835500"/>
            <a:ext cx="7728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10731" l="0" r="0" t="13262"/>
          <a:stretch/>
        </p:blipFill>
        <p:spPr>
          <a:xfrm>
            <a:off x="3608100" y="393525"/>
            <a:ext cx="2175350" cy="36776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17"/>
          <p:cNvSpPr txBox="1"/>
          <p:nvPr/>
        </p:nvSpPr>
        <p:spPr>
          <a:xfrm>
            <a:off x="4023125" y="4135525"/>
            <a:ext cx="154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2692400" y="2835500"/>
            <a:ext cx="7728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1475" y="2093350"/>
            <a:ext cx="2248887" cy="11857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7"/>
          <p:cNvSpPr txBox="1"/>
          <p:nvPr/>
        </p:nvSpPr>
        <p:spPr>
          <a:xfrm>
            <a:off x="7334913" y="4135525"/>
            <a:ext cx="154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2511450" y="128800"/>
            <a:ext cx="41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325" y="2723775"/>
            <a:ext cx="4791675" cy="2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5051400" y="994525"/>
            <a:ext cx="36276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UI must look clean and not overcrowded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must be easy to navigate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follow a specific style and stay consistent 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2175347" cy="483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0147" y="850600"/>
            <a:ext cx="1719778" cy="375755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/>
        </p:nvSpPr>
        <p:spPr>
          <a:xfrm>
            <a:off x="2511450" y="128800"/>
            <a:ext cx="41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366225" y="937325"/>
            <a:ext cx="336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-"/>
            </a:pPr>
            <a:r>
              <a:rPr b="0" i="0" lang="en" sz="1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the app work as intended? </a:t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975" y="1622850"/>
            <a:ext cx="3568100" cy="2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725" y="814825"/>
            <a:ext cx="3533249" cy="3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975" y="4187750"/>
            <a:ext cx="5030341" cy="7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2511450" y="135950"/>
            <a:ext cx="41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Why I did an EPQ</a:t>
            </a:r>
            <a:endParaRPr b="0" i="0" sz="20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1280700" y="1874100"/>
            <a:ext cx="65826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erif"/>
              <a:buChar char="-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Pre-existing love for computer science</a:t>
            </a:r>
            <a:endParaRPr b="0" i="0" sz="21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erif"/>
              <a:buChar char="-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Wanted to learn </a:t>
            </a:r>
            <a:r>
              <a:rPr lang="en" sz="2100">
                <a:latin typeface="Roboto Serif"/>
                <a:ea typeface="Roboto Serif"/>
                <a:cs typeface="Roboto Serif"/>
                <a:sym typeface="Roboto Serif"/>
              </a:rPr>
              <a:t>C</a:t>
            </a: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#</a:t>
            </a:r>
            <a:endParaRPr b="0" i="0" sz="21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erif"/>
              <a:buChar char="-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Good opportunity for experience with software development</a:t>
            </a:r>
            <a:endParaRPr b="0" i="0" sz="21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erif"/>
              <a:buChar char="-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Want to pursue computing at uni and further on in a career</a:t>
            </a:r>
            <a:endParaRPr b="0" i="0" sz="21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erif"/>
              <a:buChar char="-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Having full control over my project</a:t>
            </a:r>
            <a:endParaRPr b="0" i="0" sz="21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2325450" y="143100"/>
            <a:ext cx="449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code vs Backend code</a:t>
            </a:r>
            <a:endParaRPr b="0"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575" y="2916625"/>
            <a:ext cx="5803375" cy="22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b="0" l="0" r="0" t="39729"/>
          <a:stretch/>
        </p:blipFill>
        <p:spPr>
          <a:xfrm>
            <a:off x="109425" y="898375"/>
            <a:ext cx="5620525" cy="22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/>
        </p:nvSpPr>
        <p:spPr>
          <a:xfrm>
            <a:off x="2432700" y="121650"/>
            <a:ext cx="4278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00" y="976475"/>
            <a:ext cx="3668324" cy="27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100" y="660275"/>
            <a:ext cx="3965874" cy="30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276600" y="3938750"/>
            <a:ext cx="412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Waterfall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4730475" y="3938750"/>
            <a:ext cx="412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/>
        </p:nvSpPr>
        <p:spPr>
          <a:xfrm>
            <a:off x="2432700" y="121650"/>
            <a:ext cx="4278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 chose Agile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236125" y="1037450"/>
            <a:ext cx="54234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-"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and therefore allowing for a more complete final product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-"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for producing a product in shorter time spans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-"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 more flexible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4089" y="678925"/>
            <a:ext cx="2674239" cy="39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813" y="3226763"/>
            <a:ext cx="414337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2711775" y="4700375"/>
            <a:ext cx="41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https://www.zippia.com/advice/agile-statistics/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/>
        </p:nvSpPr>
        <p:spPr>
          <a:xfrm>
            <a:off x="2697450" y="214650"/>
            <a:ext cx="3749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 and conquer</a:t>
            </a:r>
            <a:endParaRPr b="0" i="0" sz="2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773125" y="1116175"/>
            <a:ext cx="18747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305825" y="2275275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2173638" y="2275275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4041475" y="2275275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5802825" y="2275275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7564175" y="2275275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23"/>
          <p:cNvCxnSpPr>
            <a:stCxn id="221" idx="1"/>
            <a:endCxn id="222" idx="0"/>
          </p:cNvCxnSpPr>
          <p:nvPr/>
        </p:nvCxnSpPr>
        <p:spPr>
          <a:xfrm flipH="1">
            <a:off x="974725" y="1366525"/>
            <a:ext cx="2798400" cy="908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23"/>
          <p:cNvCxnSpPr>
            <a:stCxn id="221" idx="2"/>
            <a:endCxn id="223" idx="0"/>
          </p:cNvCxnSpPr>
          <p:nvPr/>
        </p:nvCxnSpPr>
        <p:spPr>
          <a:xfrm flipH="1">
            <a:off x="2842675" y="1616875"/>
            <a:ext cx="1867800" cy="65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23"/>
          <p:cNvCxnSpPr>
            <a:stCxn id="221" idx="2"/>
            <a:endCxn id="224" idx="0"/>
          </p:cNvCxnSpPr>
          <p:nvPr/>
        </p:nvCxnSpPr>
        <p:spPr>
          <a:xfrm>
            <a:off x="4710475" y="1616875"/>
            <a:ext cx="0" cy="65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3"/>
          <p:cNvCxnSpPr>
            <a:stCxn id="221" idx="2"/>
            <a:endCxn id="225" idx="0"/>
          </p:cNvCxnSpPr>
          <p:nvPr/>
        </p:nvCxnSpPr>
        <p:spPr>
          <a:xfrm>
            <a:off x="4710475" y="1616875"/>
            <a:ext cx="1761300" cy="658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3"/>
          <p:cNvCxnSpPr>
            <a:stCxn id="221" idx="3"/>
            <a:endCxn id="226" idx="0"/>
          </p:cNvCxnSpPr>
          <p:nvPr/>
        </p:nvCxnSpPr>
        <p:spPr>
          <a:xfrm>
            <a:off x="5647825" y="1366525"/>
            <a:ext cx="2585400" cy="908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23"/>
          <p:cNvSpPr txBox="1"/>
          <p:nvPr/>
        </p:nvSpPr>
        <p:spPr>
          <a:xfrm>
            <a:off x="3913225" y="1058725"/>
            <a:ext cx="15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</a:t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155825" y="2275225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User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2045400" y="2296725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3924113" y="2296725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5674563" y="2275225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7425013" y="2275225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/>
        </p:nvSpPr>
        <p:spPr>
          <a:xfrm>
            <a:off x="2697450" y="214650"/>
            <a:ext cx="3749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 and conquer</a:t>
            </a:r>
            <a:endParaRPr b="0" i="0" sz="2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25350" y="973100"/>
            <a:ext cx="14781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2157963" y="973100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025800" y="973100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5727000" y="973100"/>
            <a:ext cx="14781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7548500" y="973100"/>
            <a:ext cx="1338000" cy="5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40150" y="973050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User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2029575" y="994550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3908438" y="994550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658888" y="973050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7409338" y="973050"/>
            <a:ext cx="159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495172" y="1803950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909822" y="2442525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140147" y="3093575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 rot="10800000">
            <a:off x="1173200" y="1464775"/>
            <a:ext cx="0" cy="338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4"/>
          <p:cNvCxnSpPr/>
          <p:nvPr/>
        </p:nvCxnSpPr>
        <p:spPr>
          <a:xfrm rot="10800000">
            <a:off x="357975" y="1464625"/>
            <a:ext cx="13200" cy="164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4"/>
          <p:cNvCxnSpPr/>
          <p:nvPr/>
        </p:nvCxnSpPr>
        <p:spPr>
          <a:xfrm rot="10800000">
            <a:off x="1589525" y="1398525"/>
            <a:ext cx="23700" cy="104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4"/>
          <p:cNvSpPr txBox="1"/>
          <p:nvPr/>
        </p:nvSpPr>
        <p:spPr>
          <a:xfrm>
            <a:off x="692150" y="1758300"/>
            <a:ext cx="9621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1095075" y="2379875"/>
            <a:ext cx="934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in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80650" y="3047975"/>
            <a:ext cx="922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2029547" y="1761913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2572997" y="2442513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 rot="10800000">
            <a:off x="2531450" y="1464775"/>
            <a:ext cx="0" cy="338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4"/>
          <p:cNvCxnSpPr/>
          <p:nvPr/>
        </p:nvCxnSpPr>
        <p:spPr>
          <a:xfrm rot="10800000">
            <a:off x="3306300" y="1473825"/>
            <a:ext cx="7800" cy="97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24"/>
          <p:cNvSpPr txBox="1"/>
          <p:nvPr/>
        </p:nvSpPr>
        <p:spPr>
          <a:xfrm>
            <a:off x="2260225" y="1728300"/>
            <a:ext cx="934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2573000" y="2379900"/>
            <a:ext cx="1152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3800697" y="17132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4466022" y="23648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3725000" y="1668300"/>
            <a:ext cx="1372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contents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1" name="Google Shape;271;p24"/>
          <p:cNvCxnSpPr/>
          <p:nvPr/>
        </p:nvCxnSpPr>
        <p:spPr>
          <a:xfrm rot="10800000">
            <a:off x="4248175" y="1491750"/>
            <a:ext cx="20400" cy="231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24"/>
          <p:cNvCxnSpPr/>
          <p:nvPr/>
        </p:nvCxnSpPr>
        <p:spPr>
          <a:xfrm rot="10800000">
            <a:off x="5121575" y="1464725"/>
            <a:ext cx="15300" cy="88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24"/>
          <p:cNvSpPr txBox="1"/>
          <p:nvPr/>
        </p:nvSpPr>
        <p:spPr>
          <a:xfrm>
            <a:off x="4424150" y="2323125"/>
            <a:ext cx="11520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function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5989872" y="16682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6275297" y="23648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6145525" y="1615275"/>
            <a:ext cx="1372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5609272" y="3061500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6315075" y="2323125"/>
            <a:ext cx="1152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5609275" y="3000975"/>
            <a:ext cx="1152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Bar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0" name="Google Shape;280;p24"/>
          <p:cNvCxnSpPr/>
          <p:nvPr/>
        </p:nvCxnSpPr>
        <p:spPr>
          <a:xfrm rot="10800000">
            <a:off x="6310075" y="1471350"/>
            <a:ext cx="0" cy="18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24"/>
          <p:cNvCxnSpPr/>
          <p:nvPr/>
        </p:nvCxnSpPr>
        <p:spPr>
          <a:xfrm rot="10800000">
            <a:off x="7063725" y="1453725"/>
            <a:ext cx="15300" cy="88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24"/>
          <p:cNvCxnSpPr/>
          <p:nvPr/>
        </p:nvCxnSpPr>
        <p:spPr>
          <a:xfrm rot="10800000">
            <a:off x="5854275" y="1464700"/>
            <a:ext cx="11700" cy="15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24"/>
          <p:cNvSpPr/>
          <p:nvPr/>
        </p:nvSpPr>
        <p:spPr>
          <a:xfrm>
            <a:off x="7726997" y="15886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8084572" y="210593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7438672" y="3046488"/>
            <a:ext cx="1003800" cy="30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7649000" y="1571275"/>
            <a:ext cx="1222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Details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8228300" y="2054950"/>
            <a:ext cx="9621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out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7409350" y="3000975"/>
            <a:ext cx="1222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Posts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9" name="Google Shape;289;p24"/>
          <p:cNvCxnSpPr/>
          <p:nvPr/>
        </p:nvCxnSpPr>
        <p:spPr>
          <a:xfrm rot="10800000">
            <a:off x="7940575" y="1430850"/>
            <a:ext cx="0" cy="18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24"/>
          <p:cNvCxnSpPr/>
          <p:nvPr/>
        </p:nvCxnSpPr>
        <p:spPr>
          <a:xfrm rot="10800000">
            <a:off x="8802125" y="1453800"/>
            <a:ext cx="33300" cy="660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24"/>
          <p:cNvCxnSpPr/>
          <p:nvPr/>
        </p:nvCxnSpPr>
        <p:spPr>
          <a:xfrm rot="10800000">
            <a:off x="7616513" y="1443225"/>
            <a:ext cx="11700" cy="1590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/>
        </p:nvSpPr>
        <p:spPr>
          <a:xfrm>
            <a:off x="2697450" y="214650"/>
            <a:ext cx="3749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Components</a:t>
            </a:r>
            <a:endParaRPr b="0" i="0" sz="2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1350625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3652951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5955277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1391425" y="1991025"/>
            <a:ext cx="1756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en" sz="6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0" sz="6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3600751" y="2095417"/>
            <a:ext cx="194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Functionality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6071450" y="2241925"/>
            <a:ext cx="1672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2697450" y="214650"/>
            <a:ext cx="3749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Components</a:t>
            </a:r>
            <a:endParaRPr b="0" i="0" sz="27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1350625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3652951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5955277" y="1587450"/>
            <a:ext cx="1838100" cy="196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1391425" y="1991025"/>
            <a:ext cx="1756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en" sz="6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0" sz="6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3600751" y="2095417"/>
            <a:ext cx="194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Functionality</a:t>
            </a:r>
            <a:endParaRPr b="0" i="0" sz="2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6071450" y="2241925"/>
            <a:ext cx="1672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78975" y="2406000"/>
            <a:ext cx="1027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Difficult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7937525" y="2406000"/>
            <a:ext cx="1027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Difficult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6"/>
          <p:cNvSpPr/>
          <p:nvPr/>
        </p:nvSpPr>
        <p:spPr>
          <a:xfrm flipH="1" rot="10800000">
            <a:off x="1365425" y="3950350"/>
            <a:ext cx="6171000" cy="192300"/>
          </a:xfrm>
          <a:prstGeom prst="rect">
            <a:avLst/>
          </a:prstGeom>
          <a:gradFill>
            <a:gsLst>
              <a:gs pos="0">
                <a:srgbClr val="00FF00"/>
              </a:gs>
              <a:gs pos="50000">
                <a:srgbClr val="FFFF00"/>
              </a:gs>
              <a:gs pos="100000">
                <a:srgbClr val="FF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27"/>
          <p:cNvCxnSpPr/>
          <p:nvPr/>
        </p:nvCxnSpPr>
        <p:spPr>
          <a:xfrm>
            <a:off x="271750" y="4149275"/>
            <a:ext cx="84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27"/>
          <p:cNvCxnSpPr/>
          <p:nvPr/>
        </p:nvCxnSpPr>
        <p:spPr>
          <a:xfrm rot="10800000">
            <a:off x="2717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27"/>
          <p:cNvCxnSpPr/>
          <p:nvPr/>
        </p:nvCxnSpPr>
        <p:spPr>
          <a:xfrm rot="10800000">
            <a:off x="87161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27"/>
          <p:cNvCxnSpPr/>
          <p:nvPr/>
        </p:nvCxnSpPr>
        <p:spPr>
          <a:xfrm rot="10800000">
            <a:off x="23397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27"/>
          <p:cNvSpPr txBox="1"/>
          <p:nvPr/>
        </p:nvSpPr>
        <p:spPr>
          <a:xfrm>
            <a:off x="99425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1981775" y="4354750"/>
            <a:ext cx="1504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7" name="Google Shape;327;p27"/>
          <p:cNvCxnSpPr/>
          <p:nvPr/>
        </p:nvCxnSpPr>
        <p:spPr>
          <a:xfrm rot="10800000">
            <a:off x="71451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27"/>
          <p:cNvSpPr txBox="1"/>
          <p:nvPr/>
        </p:nvSpPr>
        <p:spPr>
          <a:xfrm>
            <a:off x="681370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831165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99422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4248700" y="4467425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768207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28"/>
          <p:cNvCxnSpPr/>
          <p:nvPr/>
        </p:nvCxnSpPr>
        <p:spPr>
          <a:xfrm>
            <a:off x="271750" y="4149275"/>
            <a:ext cx="84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28"/>
          <p:cNvCxnSpPr/>
          <p:nvPr/>
        </p:nvCxnSpPr>
        <p:spPr>
          <a:xfrm rot="10800000">
            <a:off x="2717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28"/>
          <p:cNvCxnSpPr/>
          <p:nvPr/>
        </p:nvCxnSpPr>
        <p:spPr>
          <a:xfrm rot="10800000">
            <a:off x="87161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28"/>
          <p:cNvCxnSpPr/>
          <p:nvPr/>
        </p:nvCxnSpPr>
        <p:spPr>
          <a:xfrm rot="10800000">
            <a:off x="23397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28"/>
          <p:cNvSpPr txBox="1"/>
          <p:nvPr/>
        </p:nvSpPr>
        <p:spPr>
          <a:xfrm>
            <a:off x="99425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981775" y="4354750"/>
            <a:ext cx="1504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 rot="10800000">
            <a:off x="71451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28"/>
          <p:cNvSpPr txBox="1"/>
          <p:nvPr/>
        </p:nvSpPr>
        <p:spPr>
          <a:xfrm>
            <a:off x="681370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831165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99422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4248700" y="4467425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768207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 b="10731" l="0" r="0" t="13262"/>
          <a:stretch/>
        </p:blipFill>
        <p:spPr>
          <a:xfrm>
            <a:off x="502713" y="1258950"/>
            <a:ext cx="1553075" cy="262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28"/>
          <p:cNvSpPr txBox="1"/>
          <p:nvPr/>
        </p:nvSpPr>
        <p:spPr>
          <a:xfrm>
            <a:off x="994225" y="570025"/>
            <a:ext cx="1597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29"/>
          <p:cNvCxnSpPr/>
          <p:nvPr/>
        </p:nvCxnSpPr>
        <p:spPr>
          <a:xfrm>
            <a:off x="271750" y="4149275"/>
            <a:ext cx="84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9"/>
          <p:cNvCxnSpPr/>
          <p:nvPr/>
        </p:nvCxnSpPr>
        <p:spPr>
          <a:xfrm rot="10800000">
            <a:off x="2717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9"/>
          <p:cNvCxnSpPr/>
          <p:nvPr/>
        </p:nvCxnSpPr>
        <p:spPr>
          <a:xfrm rot="10800000">
            <a:off x="87161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9"/>
          <p:cNvCxnSpPr/>
          <p:nvPr/>
        </p:nvCxnSpPr>
        <p:spPr>
          <a:xfrm rot="10800000">
            <a:off x="23397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29"/>
          <p:cNvSpPr txBox="1"/>
          <p:nvPr/>
        </p:nvSpPr>
        <p:spPr>
          <a:xfrm>
            <a:off x="99425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1981775" y="4354750"/>
            <a:ext cx="1504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1" name="Google Shape;361;p29"/>
          <p:cNvCxnSpPr/>
          <p:nvPr/>
        </p:nvCxnSpPr>
        <p:spPr>
          <a:xfrm rot="10800000">
            <a:off x="71451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29"/>
          <p:cNvSpPr txBox="1"/>
          <p:nvPr/>
        </p:nvSpPr>
        <p:spPr>
          <a:xfrm>
            <a:off x="681370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831165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99422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4248700" y="4467425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768207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 rotWithShape="1">
          <a:blip r:embed="rId3">
            <a:alphaModFix/>
          </a:blip>
          <a:srcRect b="10731" l="0" r="0" t="13262"/>
          <a:stretch/>
        </p:blipFill>
        <p:spPr>
          <a:xfrm>
            <a:off x="502713" y="1258950"/>
            <a:ext cx="1553075" cy="262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29"/>
          <p:cNvSpPr txBox="1"/>
          <p:nvPr/>
        </p:nvSpPr>
        <p:spPr>
          <a:xfrm>
            <a:off x="994225" y="570025"/>
            <a:ext cx="1597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6575" y="1389650"/>
            <a:ext cx="3658726" cy="2364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p29"/>
          <p:cNvSpPr txBox="1"/>
          <p:nvPr/>
        </p:nvSpPr>
        <p:spPr>
          <a:xfrm>
            <a:off x="2896575" y="762250"/>
            <a:ext cx="3618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1710000" y="2125350"/>
            <a:ext cx="572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MY TOPIC TITLE</a:t>
            </a:r>
            <a:endParaRPr b="0" i="0" sz="46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0"/>
          <p:cNvCxnSpPr/>
          <p:nvPr/>
        </p:nvCxnSpPr>
        <p:spPr>
          <a:xfrm>
            <a:off x="271750" y="4149275"/>
            <a:ext cx="8444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30"/>
          <p:cNvCxnSpPr/>
          <p:nvPr/>
        </p:nvCxnSpPr>
        <p:spPr>
          <a:xfrm rot="10800000">
            <a:off x="2717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30"/>
          <p:cNvCxnSpPr/>
          <p:nvPr/>
        </p:nvCxnSpPr>
        <p:spPr>
          <a:xfrm rot="10800000">
            <a:off x="8716150" y="3897275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30"/>
          <p:cNvCxnSpPr/>
          <p:nvPr/>
        </p:nvCxnSpPr>
        <p:spPr>
          <a:xfrm rot="10800000">
            <a:off x="23397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30"/>
          <p:cNvSpPr txBox="1"/>
          <p:nvPr/>
        </p:nvSpPr>
        <p:spPr>
          <a:xfrm>
            <a:off x="99425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1981775" y="4354750"/>
            <a:ext cx="1504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1" name="Google Shape;381;p30"/>
          <p:cNvCxnSpPr/>
          <p:nvPr/>
        </p:nvCxnSpPr>
        <p:spPr>
          <a:xfrm rot="10800000">
            <a:off x="7145150" y="3907325"/>
            <a:ext cx="0" cy="23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30"/>
          <p:cNvSpPr txBox="1"/>
          <p:nvPr/>
        </p:nvSpPr>
        <p:spPr>
          <a:xfrm>
            <a:off x="681370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8311650" y="4354750"/>
            <a:ext cx="64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	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99422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4248700" y="4467425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7682075" y="4430950"/>
            <a:ext cx="49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3">
            <a:alphaModFix/>
          </a:blip>
          <a:srcRect b="10731" l="0" r="0" t="13262"/>
          <a:stretch/>
        </p:blipFill>
        <p:spPr>
          <a:xfrm>
            <a:off x="502713" y="1258950"/>
            <a:ext cx="1553075" cy="262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30"/>
          <p:cNvSpPr txBox="1"/>
          <p:nvPr/>
        </p:nvSpPr>
        <p:spPr>
          <a:xfrm>
            <a:off x="994225" y="570025"/>
            <a:ext cx="1597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6575" y="1389650"/>
            <a:ext cx="3658726" cy="2364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30"/>
          <p:cNvSpPr txBox="1"/>
          <p:nvPr/>
        </p:nvSpPr>
        <p:spPr>
          <a:xfrm>
            <a:off x="2896575" y="762250"/>
            <a:ext cx="3618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1" name="Google Shape;391;p30"/>
          <p:cNvPicPr preferRelativeResize="0"/>
          <p:nvPr/>
        </p:nvPicPr>
        <p:blipFill rotWithShape="1">
          <a:blip r:embed="rId5">
            <a:alphaModFix/>
          </a:blip>
          <a:srcRect b="2781" l="0" r="0" t="1633"/>
          <a:stretch/>
        </p:blipFill>
        <p:spPr>
          <a:xfrm>
            <a:off x="7227063" y="1020875"/>
            <a:ext cx="1400525" cy="28467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30"/>
          <p:cNvSpPr txBox="1"/>
          <p:nvPr/>
        </p:nvSpPr>
        <p:spPr>
          <a:xfrm>
            <a:off x="7150775" y="75325"/>
            <a:ext cx="1553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EE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Finishing Up</a:t>
            </a:r>
            <a:endParaRPr b="0" i="0" sz="2600" u="none" cap="none" strike="noStrike">
              <a:solidFill>
                <a:srgbClr val="EE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1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178950" y="1153300"/>
            <a:ext cx="45072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Learnt to create UI components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Learnt to add functionality to the UI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Login UI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</a:t>
            </a:r>
            <a:r>
              <a:rPr b="0" i="0" lang="en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Local </a:t>
            </a: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31"/>
          <p:cNvPicPr preferRelativeResize="0"/>
          <p:nvPr/>
        </p:nvPicPr>
        <p:blipFill rotWithShape="1">
          <a:blip r:embed="rId3">
            <a:alphaModFix/>
          </a:blip>
          <a:srcRect b="772" l="0" r="0" t="0"/>
          <a:stretch/>
        </p:blipFill>
        <p:spPr>
          <a:xfrm>
            <a:off x="6348825" y="182575"/>
            <a:ext cx="2148575" cy="4742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18600"/>
            <a:ext cx="4291549" cy="24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1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178950" y="1153300"/>
            <a:ext cx="45072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Learnt to create UI components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Learnt to add functionality to the UI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Login UI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</a:t>
            </a:r>
            <a:r>
              <a:rPr b="0" i="0" lang="en" sz="18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Local</a:t>
            </a:r>
            <a:r>
              <a:rPr b="0" i="0" lang="en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Database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 b="772" l="0" r="0" t="0"/>
          <a:stretch/>
        </p:blipFill>
        <p:spPr>
          <a:xfrm>
            <a:off x="6348825" y="182575"/>
            <a:ext cx="2148575" cy="4742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18600"/>
            <a:ext cx="4291549" cy="24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Database Problem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Database Problem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/>
        </p:nvSpPr>
        <p:spPr>
          <a:xfrm>
            <a:off x="1534950" y="338040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Database Problem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1534950" y="337375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4151100" y="337375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1534950" y="2816925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Database Problem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6"/>
          <p:cNvSpPr txBox="1"/>
          <p:nvPr/>
        </p:nvSpPr>
        <p:spPr>
          <a:xfrm>
            <a:off x="1534950" y="337375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4151100" y="337375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1534950" y="2816925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6928525" y="3373750"/>
            <a:ext cx="841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Database Server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/>
          <p:nvPr/>
        </p:nvSpPr>
        <p:spPr>
          <a:xfrm>
            <a:off x="3952200" y="2032463"/>
            <a:ext cx="1239600" cy="5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Server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8" name="Google Shape;458;p37"/>
          <p:cNvCxnSpPr>
            <a:stCxn id="457" idx="1"/>
            <a:endCxn id="454" idx="0"/>
          </p:cNvCxnSpPr>
          <p:nvPr/>
        </p:nvCxnSpPr>
        <p:spPr>
          <a:xfrm flipH="1">
            <a:off x="1956000" y="2291963"/>
            <a:ext cx="19962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37"/>
          <p:cNvCxnSpPr>
            <a:stCxn id="457" idx="2"/>
            <a:endCxn id="455" idx="0"/>
          </p:cNvCxnSpPr>
          <p:nvPr/>
        </p:nvCxnSpPr>
        <p:spPr>
          <a:xfrm>
            <a:off x="4572000" y="2551463"/>
            <a:ext cx="0" cy="140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37"/>
          <p:cNvCxnSpPr>
            <a:stCxn id="457" idx="3"/>
            <a:endCxn id="456" idx="0"/>
          </p:cNvCxnSpPr>
          <p:nvPr/>
        </p:nvCxnSpPr>
        <p:spPr>
          <a:xfrm>
            <a:off x="5191800" y="2291963"/>
            <a:ext cx="21576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Database Server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6" name="Google Shape;4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3952200" y="2032463"/>
            <a:ext cx="1239600" cy="5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Server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0" name="Google Shape;470;p38"/>
          <p:cNvCxnSpPr>
            <a:stCxn id="469" idx="1"/>
            <a:endCxn id="466" idx="0"/>
          </p:cNvCxnSpPr>
          <p:nvPr/>
        </p:nvCxnSpPr>
        <p:spPr>
          <a:xfrm flipH="1">
            <a:off x="1956000" y="2291963"/>
            <a:ext cx="19962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38"/>
          <p:cNvCxnSpPr>
            <a:stCxn id="469" idx="2"/>
            <a:endCxn id="467" idx="0"/>
          </p:cNvCxnSpPr>
          <p:nvPr/>
        </p:nvCxnSpPr>
        <p:spPr>
          <a:xfrm>
            <a:off x="4572000" y="2551463"/>
            <a:ext cx="0" cy="140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38"/>
          <p:cNvCxnSpPr>
            <a:stCxn id="469" idx="3"/>
            <a:endCxn id="468" idx="0"/>
          </p:cNvCxnSpPr>
          <p:nvPr/>
        </p:nvCxnSpPr>
        <p:spPr>
          <a:xfrm>
            <a:off x="5191800" y="2291963"/>
            <a:ext cx="21576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38"/>
          <p:cNvSpPr txBox="1"/>
          <p:nvPr/>
        </p:nvSpPr>
        <p:spPr>
          <a:xfrm>
            <a:off x="1374900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Database Server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9" name="Google Shape;4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/>
          <p:nvPr/>
        </p:nvSpPr>
        <p:spPr>
          <a:xfrm>
            <a:off x="3952200" y="2032463"/>
            <a:ext cx="1239600" cy="5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Server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3" name="Google Shape;483;p39"/>
          <p:cNvCxnSpPr>
            <a:stCxn id="482" idx="1"/>
            <a:endCxn id="479" idx="0"/>
          </p:cNvCxnSpPr>
          <p:nvPr/>
        </p:nvCxnSpPr>
        <p:spPr>
          <a:xfrm flipH="1">
            <a:off x="1956000" y="2291963"/>
            <a:ext cx="19962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39"/>
          <p:cNvCxnSpPr>
            <a:stCxn id="482" idx="2"/>
            <a:endCxn id="480" idx="0"/>
          </p:cNvCxnSpPr>
          <p:nvPr/>
        </p:nvCxnSpPr>
        <p:spPr>
          <a:xfrm>
            <a:off x="4572000" y="2551463"/>
            <a:ext cx="0" cy="140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39"/>
          <p:cNvCxnSpPr>
            <a:stCxn id="482" idx="3"/>
            <a:endCxn id="481" idx="0"/>
          </p:cNvCxnSpPr>
          <p:nvPr/>
        </p:nvCxnSpPr>
        <p:spPr>
          <a:xfrm>
            <a:off x="5191800" y="2291963"/>
            <a:ext cx="21576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39"/>
          <p:cNvSpPr txBox="1"/>
          <p:nvPr/>
        </p:nvSpPr>
        <p:spPr>
          <a:xfrm>
            <a:off x="1374900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4201350" y="1663650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39"/>
          <p:cNvSpPr txBox="1"/>
          <p:nvPr/>
        </p:nvSpPr>
        <p:spPr>
          <a:xfrm>
            <a:off x="3952200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3952188" y="38379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6811213" y="38379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-75125" y="-135950"/>
            <a:ext cx="9229800" cy="128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4" name="Google Shape;74;p4"/>
          <p:cNvSpPr txBox="1"/>
          <p:nvPr/>
        </p:nvSpPr>
        <p:spPr>
          <a:xfrm>
            <a:off x="114475" y="383100"/>
            <a:ext cx="88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2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3D FPS game in Unity Difficult?</a:t>
            </a:r>
            <a:endParaRPr b="0" i="0" sz="2200" u="none" cap="none" strike="noStrike">
              <a:solidFill>
                <a:schemeClr val="lt2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Database Server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62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775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188" y="3961000"/>
            <a:ext cx="1076450" cy="1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0"/>
          <p:cNvSpPr/>
          <p:nvPr/>
        </p:nvSpPr>
        <p:spPr>
          <a:xfrm>
            <a:off x="3952200" y="2032463"/>
            <a:ext cx="1239600" cy="5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Server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0" name="Google Shape;500;p40"/>
          <p:cNvCxnSpPr>
            <a:stCxn id="499" idx="1"/>
            <a:endCxn id="496" idx="0"/>
          </p:cNvCxnSpPr>
          <p:nvPr/>
        </p:nvCxnSpPr>
        <p:spPr>
          <a:xfrm flipH="1">
            <a:off x="1956000" y="2291963"/>
            <a:ext cx="19962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40"/>
          <p:cNvCxnSpPr>
            <a:stCxn id="499" idx="2"/>
            <a:endCxn id="497" idx="0"/>
          </p:cNvCxnSpPr>
          <p:nvPr/>
        </p:nvCxnSpPr>
        <p:spPr>
          <a:xfrm>
            <a:off x="4572000" y="2551463"/>
            <a:ext cx="0" cy="140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40"/>
          <p:cNvCxnSpPr>
            <a:stCxn id="499" idx="3"/>
            <a:endCxn id="498" idx="0"/>
          </p:cNvCxnSpPr>
          <p:nvPr/>
        </p:nvCxnSpPr>
        <p:spPr>
          <a:xfrm>
            <a:off x="5191800" y="2291963"/>
            <a:ext cx="2157600" cy="166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40"/>
          <p:cNvSpPr txBox="1"/>
          <p:nvPr/>
        </p:nvSpPr>
        <p:spPr>
          <a:xfrm>
            <a:off x="1374900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4201350" y="1663650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3952188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3952188" y="38379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6811213" y="38379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0</a:t>
            </a:r>
            <a:endParaRPr b="0" i="0" sz="1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4201350" y="149127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1374900" y="35129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6811225" y="3665425"/>
            <a:ext cx="11619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1</a:t>
            </a:r>
            <a:endParaRPr b="0" i="0" sz="1400" u="none" cap="none" strike="noStrike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2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79500" y="808500"/>
            <a:ext cx="4527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Learnt to create Online Database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online database server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Tried connecting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Troubleshooting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7" name="Google Shape;517;p41"/>
          <p:cNvPicPr preferRelativeResize="0"/>
          <p:nvPr/>
        </p:nvPicPr>
        <p:blipFill rotWithShape="1">
          <a:blip r:embed="rId3">
            <a:alphaModFix/>
          </a:blip>
          <a:srcRect b="51918" l="89867" r="0" t="0"/>
          <a:stretch/>
        </p:blipFill>
        <p:spPr>
          <a:xfrm>
            <a:off x="7417000" y="145775"/>
            <a:ext cx="1554150" cy="2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0" y="2622202"/>
            <a:ext cx="3440275" cy="22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325" y="1736550"/>
            <a:ext cx="3710666" cy="3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/>
        </p:nvSpPr>
        <p:spPr>
          <a:xfrm>
            <a:off x="2657925" y="172325"/>
            <a:ext cx="3996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3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79500" y="483725"/>
            <a:ext cx="4527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database host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sql connecting library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file handling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-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Finished the app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500" y="669250"/>
            <a:ext cx="4025500" cy="30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2"/>
          <p:cNvPicPr preferRelativeResize="0"/>
          <p:nvPr/>
        </p:nvPicPr>
        <p:blipFill rotWithShape="1">
          <a:blip r:embed="rId4">
            <a:alphaModFix/>
          </a:blip>
          <a:srcRect b="70536" l="0" r="49506" t="0"/>
          <a:stretch/>
        </p:blipFill>
        <p:spPr>
          <a:xfrm>
            <a:off x="4390875" y="3811150"/>
            <a:ext cx="4753126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075" y="2273325"/>
            <a:ext cx="43529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2"/>
          <p:cNvPicPr preferRelativeResize="0"/>
          <p:nvPr/>
        </p:nvPicPr>
        <p:blipFill rotWithShape="1">
          <a:blip r:embed="rId6">
            <a:alphaModFix/>
          </a:blip>
          <a:srcRect b="0" l="0" r="5580" t="0"/>
          <a:stretch/>
        </p:blipFill>
        <p:spPr>
          <a:xfrm>
            <a:off x="37950" y="4015950"/>
            <a:ext cx="43529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/>
          <p:nvPr/>
        </p:nvSpPr>
        <p:spPr>
          <a:xfrm>
            <a:off x="1748250" y="1080400"/>
            <a:ext cx="56475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TESTING </a:t>
            </a:r>
            <a:endParaRPr b="0" i="0" sz="6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AND EVALUATION</a:t>
            </a:r>
            <a:endParaRPr b="0" i="0" sz="6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/>
        </p:nvSpPr>
        <p:spPr>
          <a:xfrm>
            <a:off x="364550" y="232000"/>
            <a:ext cx="50640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went well</a:t>
            </a:r>
            <a:endParaRPr b="0" i="0" sz="2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44075" y="1120175"/>
            <a:ext cx="390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Colour theme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was simple and professional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Ran smoothly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Quick speed response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Easy to use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1" name="Google Shape;541;p44"/>
          <p:cNvPicPr preferRelativeResize="0"/>
          <p:nvPr/>
        </p:nvPicPr>
        <p:blipFill rotWithShape="1">
          <a:blip r:embed="rId3">
            <a:alphaModFix/>
          </a:blip>
          <a:srcRect b="2781" l="0" r="0" t="1633"/>
          <a:stretch/>
        </p:blipFill>
        <p:spPr>
          <a:xfrm>
            <a:off x="6570874" y="371300"/>
            <a:ext cx="2191625" cy="44547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44"/>
          <p:cNvPicPr preferRelativeResize="0"/>
          <p:nvPr/>
        </p:nvPicPr>
        <p:blipFill rotWithShape="1">
          <a:blip r:embed="rId4">
            <a:alphaModFix/>
          </a:blip>
          <a:srcRect b="0" l="0" r="28262" t="0"/>
          <a:stretch/>
        </p:blipFill>
        <p:spPr>
          <a:xfrm>
            <a:off x="3346125" y="3166275"/>
            <a:ext cx="2955299" cy="1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/>
        </p:nvSpPr>
        <p:spPr>
          <a:xfrm>
            <a:off x="364550" y="232000"/>
            <a:ext cx="50640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did not go as well</a:t>
            </a:r>
            <a:endParaRPr b="0" i="0" sz="2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444075" y="1120175"/>
            <a:ext cx="390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Page icons are hard to see in certain light conditions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Lack of colour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Odd colour of notification box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Crashes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-"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Format error for some phones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9" name="Google Shape;5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925" y="4241275"/>
            <a:ext cx="3134375" cy="6323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4">
            <a:alphaModFix/>
          </a:blip>
          <a:srcRect b="28734" l="0" r="0" t="33892"/>
          <a:stretch/>
        </p:blipFill>
        <p:spPr>
          <a:xfrm>
            <a:off x="4572000" y="1915575"/>
            <a:ext cx="3053750" cy="19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I would do differently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311525" y="1305775"/>
            <a:ext cx="47658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Add vibrant colour to some buttons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Add likes and follows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Add tags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Fix welcome page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Brighter Icons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Fix notification colours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-"/>
            </a:pPr>
            <a:r>
              <a:rPr b="0" i="0" lang="en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Niche my app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7" name="Google Shape;557;p46"/>
          <p:cNvPicPr preferRelativeResize="0"/>
          <p:nvPr/>
        </p:nvPicPr>
        <p:blipFill rotWithShape="1">
          <a:blip r:embed="rId3">
            <a:alphaModFix/>
          </a:blip>
          <a:srcRect b="0" l="0" r="4588" t="0"/>
          <a:stretch/>
        </p:blipFill>
        <p:spPr>
          <a:xfrm>
            <a:off x="6674675" y="152400"/>
            <a:ext cx="2227025" cy="483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4">
            <a:alphaModFix/>
          </a:blip>
          <a:srcRect b="28734" l="0" r="0" t="33892"/>
          <a:stretch/>
        </p:blipFill>
        <p:spPr>
          <a:xfrm>
            <a:off x="311525" y="2976075"/>
            <a:ext cx="3053750" cy="19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7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I would do differently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4" name="Google Shape;564;p47"/>
          <p:cNvSpPr/>
          <p:nvPr/>
        </p:nvSpPr>
        <p:spPr>
          <a:xfrm>
            <a:off x="980975" y="7556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7"/>
          <p:cNvSpPr/>
          <p:nvPr/>
        </p:nvSpPr>
        <p:spPr>
          <a:xfrm>
            <a:off x="980975" y="15178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7"/>
          <p:cNvSpPr/>
          <p:nvPr/>
        </p:nvSpPr>
        <p:spPr>
          <a:xfrm>
            <a:off x="980975" y="22800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UI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7"/>
          <p:cNvSpPr/>
          <p:nvPr/>
        </p:nvSpPr>
        <p:spPr>
          <a:xfrm>
            <a:off x="980975" y="30422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UI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7"/>
          <p:cNvSpPr/>
          <p:nvPr/>
        </p:nvSpPr>
        <p:spPr>
          <a:xfrm>
            <a:off x="980975" y="38044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7"/>
          <p:cNvSpPr/>
          <p:nvPr/>
        </p:nvSpPr>
        <p:spPr>
          <a:xfrm>
            <a:off x="980975" y="45666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47"/>
          <p:cNvCxnSpPr>
            <a:stCxn id="564" idx="2"/>
            <a:endCxn id="565" idx="0"/>
          </p:cNvCxnSpPr>
          <p:nvPr/>
        </p:nvCxnSpPr>
        <p:spPr>
          <a:xfrm>
            <a:off x="1832675" y="125932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1" name="Google Shape;571;p47"/>
          <p:cNvCxnSpPr/>
          <p:nvPr/>
        </p:nvCxnSpPr>
        <p:spPr>
          <a:xfrm>
            <a:off x="1832675" y="20214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2" name="Google Shape;572;p47"/>
          <p:cNvCxnSpPr/>
          <p:nvPr/>
        </p:nvCxnSpPr>
        <p:spPr>
          <a:xfrm>
            <a:off x="1832675" y="27836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3" name="Google Shape;573;p47"/>
          <p:cNvCxnSpPr/>
          <p:nvPr/>
        </p:nvCxnSpPr>
        <p:spPr>
          <a:xfrm>
            <a:off x="1832675" y="3579000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p47"/>
          <p:cNvCxnSpPr/>
          <p:nvPr/>
        </p:nvCxnSpPr>
        <p:spPr>
          <a:xfrm>
            <a:off x="1832675" y="430812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5" name="Google Shape;575;p47"/>
          <p:cNvSpPr txBox="1"/>
          <p:nvPr/>
        </p:nvSpPr>
        <p:spPr>
          <a:xfrm>
            <a:off x="3857625" y="2551875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3234575" y="2233700"/>
            <a:ext cx="3804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old</a:t>
            </a:r>
            <a:endParaRPr b="0" i="0" sz="2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I would do differently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2" name="Google Shape;582;p48"/>
          <p:cNvSpPr/>
          <p:nvPr/>
        </p:nvSpPr>
        <p:spPr>
          <a:xfrm>
            <a:off x="980975" y="7556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8"/>
          <p:cNvSpPr/>
          <p:nvPr/>
        </p:nvSpPr>
        <p:spPr>
          <a:xfrm>
            <a:off x="980975" y="15178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8"/>
          <p:cNvSpPr/>
          <p:nvPr/>
        </p:nvSpPr>
        <p:spPr>
          <a:xfrm>
            <a:off x="980975" y="22800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UI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8"/>
          <p:cNvSpPr/>
          <p:nvPr/>
        </p:nvSpPr>
        <p:spPr>
          <a:xfrm>
            <a:off x="980975" y="30422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UI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8"/>
          <p:cNvSpPr/>
          <p:nvPr/>
        </p:nvSpPr>
        <p:spPr>
          <a:xfrm>
            <a:off x="980975" y="38044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8"/>
          <p:cNvSpPr/>
          <p:nvPr/>
        </p:nvSpPr>
        <p:spPr>
          <a:xfrm>
            <a:off x="980975" y="45666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48"/>
          <p:cNvCxnSpPr>
            <a:stCxn id="582" idx="2"/>
            <a:endCxn id="583" idx="0"/>
          </p:cNvCxnSpPr>
          <p:nvPr/>
        </p:nvCxnSpPr>
        <p:spPr>
          <a:xfrm>
            <a:off x="1832675" y="125932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p48"/>
          <p:cNvCxnSpPr/>
          <p:nvPr/>
        </p:nvCxnSpPr>
        <p:spPr>
          <a:xfrm>
            <a:off x="1832675" y="20214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0" name="Google Shape;590;p48"/>
          <p:cNvCxnSpPr/>
          <p:nvPr/>
        </p:nvCxnSpPr>
        <p:spPr>
          <a:xfrm>
            <a:off x="1832675" y="27836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1" name="Google Shape;591;p48"/>
          <p:cNvCxnSpPr/>
          <p:nvPr/>
        </p:nvCxnSpPr>
        <p:spPr>
          <a:xfrm>
            <a:off x="1832675" y="3579000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2" name="Google Shape;592;p48"/>
          <p:cNvCxnSpPr/>
          <p:nvPr/>
        </p:nvCxnSpPr>
        <p:spPr>
          <a:xfrm>
            <a:off x="1832675" y="430812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3" name="Google Shape;593;p48"/>
          <p:cNvSpPr txBox="1"/>
          <p:nvPr/>
        </p:nvSpPr>
        <p:spPr>
          <a:xfrm>
            <a:off x="3857625" y="2551875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8"/>
          <p:cNvSpPr txBox="1"/>
          <p:nvPr/>
        </p:nvSpPr>
        <p:spPr>
          <a:xfrm>
            <a:off x="3234575" y="2233700"/>
            <a:ext cx="981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Old</a:t>
            </a:r>
            <a:endParaRPr b="0" i="0" sz="2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48"/>
          <p:cNvSpPr/>
          <p:nvPr/>
        </p:nvSpPr>
        <p:spPr>
          <a:xfrm>
            <a:off x="5448375" y="9976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8"/>
          <p:cNvSpPr/>
          <p:nvPr/>
        </p:nvSpPr>
        <p:spPr>
          <a:xfrm>
            <a:off x="5448375" y="17598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UI Functionality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8"/>
          <p:cNvSpPr/>
          <p:nvPr/>
        </p:nvSpPr>
        <p:spPr>
          <a:xfrm>
            <a:off x="5448375" y="25220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8"/>
          <p:cNvSpPr/>
          <p:nvPr/>
        </p:nvSpPr>
        <p:spPr>
          <a:xfrm>
            <a:off x="5448375" y="32842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Fundamental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8"/>
          <p:cNvSpPr/>
          <p:nvPr/>
        </p:nvSpPr>
        <p:spPr>
          <a:xfrm>
            <a:off x="5448375" y="4046425"/>
            <a:ext cx="17034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48"/>
          <p:cNvCxnSpPr>
            <a:stCxn id="595" idx="2"/>
            <a:endCxn id="596" idx="0"/>
          </p:cNvCxnSpPr>
          <p:nvPr/>
        </p:nvCxnSpPr>
        <p:spPr>
          <a:xfrm>
            <a:off x="6300075" y="150132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1" name="Google Shape;601;p48"/>
          <p:cNvCxnSpPr/>
          <p:nvPr/>
        </p:nvCxnSpPr>
        <p:spPr>
          <a:xfrm>
            <a:off x="6300075" y="22634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48"/>
          <p:cNvCxnSpPr/>
          <p:nvPr/>
        </p:nvCxnSpPr>
        <p:spPr>
          <a:xfrm>
            <a:off x="6300075" y="3025675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48"/>
          <p:cNvCxnSpPr/>
          <p:nvPr/>
        </p:nvCxnSpPr>
        <p:spPr>
          <a:xfrm>
            <a:off x="6300075" y="3821000"/>
            <a:ext cx="0" cy="25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4" name="Google Shape;604;p48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8"/>
          <p:cNvSpPr txBox="1"/>
          <p:nvPr/>
        </p:nvSpPr>
        <p:spPr>
          <a:xfrm>
            <a:off x="7675450" y="2008425"/>
            <a:ext cx="3804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endParaRPr b="0" i="0" sz="2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49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258500" y="1504725"/>
            <a:ext cx="8338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what extent is 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designing and creating</a:t>
            </a: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 social media app in Visual Studio </a:t>
            </a:r>
            <a:r>
              <a:rPr b="0" i="0" lang="en" sz="22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difficult</a:t>
            </a:r>
            <a:r>
              <a:rPr b="0" i="0" lang="en" sz="2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for a person with prior experience with coding in Python and SQL?</a:t>
            </a:r>
            <a:endParaRPr b="0" i="0" sz="2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>
            <a:off x="-75125" y="-300500"/>
            <a:ext cx="9229800" cy="193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114475" y="383100"/>
            <a:ext cx="88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99999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3D FPS game in Unity Difficult?</a:t>
            </a:r>
            <a:endParaRPr b="0" i="0" sz="2200" u="none" cap="none" strike="noStrike">
              <a:solidFill>
                <a:srgbClr val="99999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443625" y="1051775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2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social media app in visual studio difficult?</a:t>
            </a:r>
            <a:endParaRPr b="0" i="0" sz="2700" u="none" cap="none" strike="noStrike">
              <a:solidFill>
                <a:schemeClr val="lt2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0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8" name="Google Shape;618;p50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0"/>
          <p:cNvSpPr txBox="1"/>
          <p:nvPr/>
        </p:nvSpPr>
        <p:spPr>
          <a:xfrm>
            <a:off x="351300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Easiest part of the project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Solid idea from the beginning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351300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Easiest part of the project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Solid idea from the beginning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351300" y="1773000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Set up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Very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Incompatible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layout of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2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3" name="Google Shape;633;p52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351300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Easiest part of the project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Solid idea from the beginning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351300" y="1773000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Set up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Very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Incompatible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layout of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6" name="Google Shape;636;p52"/>
          <p:cNvSpPr txBox="1"/>
          <p:nvPr/>
        </p:nvSpPr>
        <p:spPr>
          <a:xfrm>
            <a:off x="351300" y="31052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Relatively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the functions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Some errors but with easy solutions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3"/>
          <p:cNvSpPr txBox="1"/>
          <p:nvPr/>
        </p:nvSpPr>
        <p:spPr>
          <a:xfrm>
            <a:off x="351300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Easiest part of the project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Solid idea from the beginning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4" name="Google Shape;644;p53"/>
          <p:cNvSpPr txBox="1"/>
          <p:nvPr/>
        </p:nvSpPr>
        <p:spPr>
          <a:xfrm>
            <a:off x="351300" y="1773000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Set up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Very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Incompatible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layout of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p53"/>
          <p:cNvSpPr txBox="1"/>
          <p:nvPr/>
        </p:nvSpPr>
        <p:spPr>
          <a:xfrm>
            <a:off x="351300" y="31052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Relatively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the functions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Some errors but with easy solutions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4829125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Functionality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Difficult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Lot more to learn compared to UI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More logic errors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351300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Design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Easiest part of the project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Solid idea from the beginning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351300" y="1773000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Set up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Very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Incompatible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layout of software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5" name="Google Shape;655;p54"/>
          <p:cNvSpPr txBox="1"/>
          <p:nvPr/>
        </p:nvSpPr>
        <p:spPr>
          <a:xfrm>
            <a:off x="351300" y="31052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Relatively Easy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Have to learn the functions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Some errors but with easy solutions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6" name="Google Shape;656;p54"/>
          <p:cNvSpPr txBox="1"/>
          <p:nvPr/>
        </p:nvSpPr>
        <p:spPr>
          <a:xfrm>
            <a:off x="4829125" y="755625"/>
            <a:ext cx="453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Functionality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Difficult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Lot more to learn compared to UI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More logic errors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4884900" y="2286700"/>
            <a:ext cx="4129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Extremely Difficult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Much more complex due to online functionality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More susceptible to logic and syntax errors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External Errors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/>
          <p:cNvSpPr txBox="1"/>
          <p:nvPr/>
        </p:nvSpPr>
        <p:spPr>
          <a:xfrm>
            <a:off x="145825" y="185600"/>
            <a:ext cx="419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 conclude</a:t>
            </a:r>
            <a:endParaRPr b="0" i="0" sz="19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5"/>
          <p:cNvSpPr txBox="1"/>
          <p:nvPr/>
        </p:nvSpPr>
        <p:spPr>
          <a:xfrm>
            <a:off x="384425" y="1060525"/>
            <a:ext cx="6648000" cy="2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Overall 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Quite difficult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Takes time learning a new programming language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Lots of problem solving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Lots of time researching solutions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Past programming language experience helped</a:t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/>
          <p:nvPr/>
        </p:nvSpPr>
        <p:spPr>
          <a:xfrm>
            <a:off x="8298500" y="2326600"/>
            <a:ext cx="1411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56"/>
          <p:cNvSpPr txBox="1"/>
          <p:nvPr/>
        </p:nvSpPr>
        <p:spPr>
          <a:xfrm>
            <a:off x="492300" y="2326600"/>
            <a:ext cx="81594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Thanks you for your attention.</a:t>
            </a:r>
            <a:endParaRPr b="0" i="0" sz="3300" u="none" cap="none" strike="noStrike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671" name="Google Shape;671;p56"/>
          <p:cNvSpPr txBox="1"/>
          <p:nvPr/>
        </p:nvSpPr>
        <p:spPr>
          <a:xfrm>
            <a:off x="2326500" y="3075475"/>
            <a:ext cx="4209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Questions?</a:t>
            </a:r>
            <a:endParaRPr b="0" i="0" sz="19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-75125" y="-128800"/>
            <a:ext cx="9229800" cy="238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114475" y="383100"/>
            <a:ext cx="88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434343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3D FPS game in Unity Difficult?</a:t>
            </a:r>
            <a:endParaRPr b="0" i="0" sz="2200" u="none" cap="none" strike="noStrike">
              <a:solidFill>
                <a:srgbClr val="434343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8" name="Google Shape;88;p6"/>
          <p:cNvSpPr txBox="1"/>
          <p:nvPr/>
        </p:nvSpPr>
        <p:spPr>
          <a:xfrm>
            <a:off x="443625" y="1051775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99999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social media app in visual studio difficult?</a:t>
            </a:r>
            <a:endParaRPr b="0" i="0" sz="2700" u="none" cap="none" strike="noStrike">
              <a:solidFill>
                <a:srgbClr val="99999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364950" y="1632888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2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creating a social media app difficult?</a:t>
            </a:r>
            <a:endParaRPr b="0" i="0" sz="4000" u="none" cap="none" strike="noStrike">
              <a:solidFill>
                <a:schemeClr val="lt2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/>
          <p:nvPr/>
        </p:nvSpPr>
        <p:spPr>
          <a:xfrm>
            <a:off x="-75125" y="-143100"/>
            <a:ext cx="9229800" cy="350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114475" y="383100"/>
            <a:ext cx="88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19232A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3D FPS game in Unity Difficult?</a:t>
            </a:r>
            <a:endParaRPr b="0" i="0" sz="2200" u="none" cap="none" strike="noStrike">
              <a:solidFill>
                <a:srgbClr val="19232A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443625" y="1051775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434343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social media app in visual studio difficult?</a:t>
            </a:r>
            <a:endParaRPr b="0" i="0" sz="2700" u="none" cap="none" strike="noStrike">
              <a:solidFill>
                <a:srgbClr val="434343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364950" y="1632888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99999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creating a social media app difficult?</a:t>
            </a:r>
            <a:endParaRPr b="0" i="0" sz="4000" u="none" cap="none" strike="noStrike">
              <a:solidFill>
                <a:srgbClr val="99999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557950" y="2392875"/>
            <a:ext cx="84429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2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difficult?</a:t>
            </a:r>
            <a:endParaRPr b="0" i="0" sz="2200" u="none" cap="none" strike="noStrike">
              <a:solidFill>
                <a:schemeClr val="lt2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-75125" y="-100175"/>
            <a:ext cx="9229800" cy="528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114475" y="383100"/>
            <a:ext cx="88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181D1F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3D FPS game in Unity Difficult?</a:t>
            </a:r>
            <a:endParaRPr b="0" i="0" sz="2200" u="none" cap="none" strike="noStrike">
              <a:solidFill>
                <a:srgbClr val="181D1F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443625" y="1051775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1E191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Is creating a social media app in visual studio difficult?</a:t>
            </a:r>
            <a:endParaRPr b="0" i="0" sz="2700" u="none" cap="none" strike="noStrike">
              <a:solidFill>
                <a:srgbClr val="1E191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364950" y="1632888"/>
            <a:ext cx="84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434343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creating a social media app difficult?</a:t>
            </a:r>
            <a:endParaRPr b="0" i="0" sz="4000" u="none" cap="none" strike="noStrike">
              <a:solidFill>
                <a:srgbClr val="434343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557950" y="2392875"/>
            <a:ext cx="84429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99999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difficult?</a:t>
            </a:r>
            <a:endParaRPr b="0" i="0" sz="2200" u="none" cap="none" strike="noStrike">
              <a:solidFill>
                <a:srgbClr val="99999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307650" y="3502950"/>
            <a:ext cx="85500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To what extent is designing and creating a social media app in Visual Studio difficult for a person with prior experience with coding in Python and SQL?</a:t>
            </a:r>
            <a:endParaRPr b="0" i="0" sz="2200" u="none" cap="none" strike="noStrike">
              <a:solidFill>
                <a:schemeClr val="lt1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EEFE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/>
        </p:nvSpPr>
        <p:spPr>
          <a:xfrm>
            <a:off x="1710000" y="2125350"/>
            <a:ext cx="572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 Sources</a:t>
            </a:r>
            <a:endParaRPr b="0" i="0" sz="4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